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7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B7"/>
    <a:srgbClr val="C17D05"/>
    <a:srgbClr val="594363"/>
    <a:srgbClr val="0093D0"/>
    <a:srgbClr val="00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E5B6F-E76D-0D4C-8A6A-C459D57DDE32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1533A-406A-A84A-824E-C0BC2CD8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WCCA-logo-fin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7" y="6259224"/>
            <a:ext cx="2133092" cy="4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CA-logo-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4" y="1372575"/>
            <a:ext cx="7685413" cy="1787769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86740" y="3299961"/>
            <a:ext cx="3927967" cy="480731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Winnipeg, MB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 June 22-26, 2014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29294" y="3209189"/>
            <a:ext cx="759409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irdseye-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10" y="5086540"/>
            <a:ext cx="2449190" cy="1914769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4728308"/>
            <a:ext cx="9144000" cy="514238"/>
          </a:xfrm>
          <a:prstGeom prst="rect">
            <a:avLst/>
          </a:prstGeom>
          <a:solidFill>
            <a:srgbClr val="5943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160" y="4679463"/>
            <a:ext cx="9150160" cy="621700"/>
          </a:xfrm>
          <a:prstGeom prst="rect">
            <a:avLst/>
          </a:prstGeom>
          <a:solidFill>
            <a:srgbClr val="00944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250" dirty="0" smtClean="0">
                <a:solidFill>
                  <a:schemeClr val="bg1"/>
                </a:solidFill>
                <a:latin typeface="Arial"/>
                <a:cs typeface="Arial"/>
              </a:rPr>
              <a:t>LEARN WHAT’S NEW IN CONSERVATION AGRICULTURE</a:t>
            </a:r>
            <a:endParaRPr lang="en-US" sz="1800" b="1" spc="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4730_self_propelled_sprayer_461299_642x4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/>
          <a:stretch/>
        </p:blipFill>
        <p:spPr>
          <a:xfrm>
            <a:off x="1" y="5242545"/>
            <a:ext cx="2872110" cy="1858595"/>
          </a:xfrm>
          <a:prstGeom prst="rect">
            <a:avLst/>
          </a:prstGeom>
        </p:spPr>
      </p:pic>
      <p:pic>
        <p:nvPicPr>
          <p:cNvPr id="11" name="Picture 10" descr="hero_02_11_1_r2d001393_942x45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5242546"/>
            <a:ext cx="3822700" cy="18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WHAT’S NEW?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1336433" y="1225057"/>
            <a:ext cx="7299569" cy="363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FARM TO TABLE SUSTAINABILITY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Industry panel presenting corporate sustainability initiatives and goals to growers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Dialogue on implementing sustainable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 practices with growers</a:t>
            </a: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Opportunities for cooperation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36435" y="5342785"/>
            <a:ext cx="729956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D004742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8" y="3533544"/>
            <a:ext cx="2130623" cy="312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4846" y="0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7307385" cy="60569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SPONSORSHIP LEVEL STRUCTURE</a:t>
            </a:r>
            <a:endParaRPr lang="en-US" sz="3200" b="1" dirty="0">
              <a:latin typeface="Arial"/>
              <a:cs typeface="Arial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87389"/>
              </p:ext>
            </p:extLst>
          </p:nvPr>
        </p:nvGraphicFramePr>
        <p:xfrm>
          <a:off x="1387231" y="1162538"/>
          <a:ext cx="6592145" cy="418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31"/>
                <a:gridCol w="1328615"/>
                <a:gridCol w="1493441"/>
                <a:gridCol w="1417790"/>
                <a:gridCol w="1219068"/>
              </a:tblGrid>
              <a:tr h="856762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Level*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Exclusive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Recognition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Complimentary Registrations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Discounted Grower Admission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Amount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444"/>
                    </a:solidFill>
                  </a:tcPr>
                </a:tc>
              </a:tr>
              <a:tr h="1072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Platinum</a:t>
                      </a: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Lunch, Dinner, or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Reception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50 persons</a:t>
                      </a: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$50,000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</a:tr>
              <a:tr h="7508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Breakfast or Break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40 persons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$30,000</a:t>
                      </a:r>
                    </a:p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508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Silver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Shared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Break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30 persons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$15,000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1EDB7"/>
                    </a:solidFill>
                  </a:tcPr>
                </a:tc>
              </a:tr>
              <a:tr h="7508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Bronze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N/A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10 persons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$5,000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9079" y="5489310"/>
            <a:ext cx="524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Arial"/>
                <a:cs typeface="Arial"/>
              </a:rPr>
              <a:t>*Details for the sponsorship levels are being developed.</a:t>
            </a:r>
            <a:endParaRPr lang="en-US" sz="16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4846" y="0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WHO WILL ATTEND?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1336431" y="3117360"/>
            <a:ext cx="6664569" cy="363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GLOBAL CONFERENCE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50% GROWERS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Evenly split between USA and Canada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50% KEY STAKEHOLDERS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Researchers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Government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Industry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30" y="840152"/>
            <a:ext cx="3445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spc="-1700" dirty="0" smtClean="0">
                <a:solidFill>
                  <a:srgbClr val="009444"/>
                </a:solidFill>
                <a:latin typeface="Arial"/>
                <a:cs typeface="Arial"/>
              </a:rPr>
              <a:t>7</a:t>
            </a:r>
            <a:r>
              <a:rPr lang="en-US" sz="15000" spc="-700" dirty="0" smtClean="0">
                <a:solidFill>
                  <a:srgbClr val="009444"/>
                </a:solidFill>
                <a:latin typeface="Arial"/>
                <a:cs typeface="Arial"/>
              </a:rPr>
              <a:t>00</a:t>
            </a:r>
            <a:endParaRPr lang="en-US" sz="15000" spc="-700" dirty="0">
              <a:solidFill>
                <a:srgbClr val="00944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3487" y="1334188"/>
            <a:ext cx="2791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FARMERS</a:t>
            </a:r>
            <a:endParaRPr lang="en-US" sz="4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8970" y="1914410"/>
            <a:ext cx="3704338" cy="97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rgbClr val="3B9CC6"/>
                </a:solidFill>
                <a:latin typeface="Arial"/>
                <a:cs typeface="Arial"/>
              </a:rPr>
              <a:t>RESEARCHERS GOVERNMENT &amp;</a:t>
            </a:r>
          </a:p>
          <a:p>
            <a:pPr>
              <a:lnSpc>
                <a:spcPct val="80000"/>
              </a:lnSpc>
            </a:pPr>
            <a:r>
              <a:rPr lang="en-US" sz="2100" dirty="0" smtClean="0">
                <a:solidFill>
                  <a:srgbClr val="3B9CC6"/>
                </a:solidFill>
                <a:latin typeface="Arial"/>
                <a:cs typeface="Arial"/>
              </a:rPr>
              <a:t>INDUSTRY LEADERS</a:t>
            </a:r>
            <a:endParaRPr lang="en-US" sz="2100" dirty="0">
              <a:solidFill>
                <a:srgbClr val="3B9CC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4846" y="1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36432" y="3766036"/>
            <a:ext cx="632264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36432" y="4850420"/>
            <a:ext cx="632264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36432" y="3043113"/>
            <a:ext cx="632264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o_02_11_1_r2d001393_942x4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2" y="-25400"/>
            <a:ext cx="14157560" cy="688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2242" y="4689226"/>
            <a:ext cx="8205642" cy="1495674"/>
          </a:xfrm>
          <a:prstGeom prst="rect">
            <a:avLst/>
          </a:prstGeom>
          <a:solidFill>
            <a:srgbClr val="F1EDB7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-47868" y="4967651"/>
            <a:ext cx="8353668" cy="9925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4200" spc="-300" dirty="0" smtClean="0">
                <a:solidFill>
                  <a:schemeClr val="bg1"/>
                </a:solidFill>
                <a:latin typeface="Arial"/>
                <a:cs typeface="Arial"/>
              </a:rPr>
              <a:t>GROW</a:t>
            </a:r>
            <a:r>
              <a:rPr lang="en-US" sz="5400" spc="-3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600" spc="-300" dirty="0" smtClean="0">
                <a:solidFill>
                  <a:schemeClr val="bg1"/>
                </a:solidFill>
                <a:latin typeface="Arial"/>
                <a:cs typeface="Arial"/>
              </a:rPr>
              <a:t>MORE</a:t>
            </a:r>
            <a:r>
              <a:rPr lang="en-US" sz="6600" spc="-3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200" spc="-300" dirty="0" smtClean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en-US" sz="4400" spc="-3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600" spc="-300" dirty="0" smtClean="0">
                <a:solidFill>
                  <a:schemeClr val="bg1"/>
                </a:solidFill>
                <a:latin typeface="Arial"/>
                <a:cs typeface="Arial"/>
              </a:rPr>
              <a:t>LESS</a:t>
            </a:r>
            <a:endParaRPr lang="en-US" sz="5400" spc="-3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43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25296_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77"/>
            <a:ext cx="9144000" cy="7038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92919"/>
            <a:ext cx="9144000" cy="2168774"/>
          </a:xfrm>
          <a:prstGeom prst="rect">
            <a:avLst/>
          </a:prstGeom>
          <a:solidFill>
            <a:schemeClr val="accent6">
              <a:lumMod val="50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824523" y="2276232"/>
            <a:ext cx="7494954" cy="17975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6600" spc="-300" dirty="0" smtClean="0">
                <a:solidFill>
                  <a:srgbClr val="FFFFFF"/>
                </a:solidFill>
                <a:latin typeface="Arial"/>
                <a:cs typeface="Arial"/>
              </a:rPr>
              <a:t>WEATHERPROOF YOUR CROP</a:t>
            </a:r>
            <a:endParaRPr lang="en-US" sz="5400" spc="-3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7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7-1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/>
          <a:stretch/>
        </p:blipFill>
        <p:spPr>
          <a:xfrm>
            <a:off x="0" y="0"/>
            <a:ext cx="9295364" cy="8518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059479"/>
            <a:ext cx="9295364" cy="1495674"/>
          </a:xfrm>
          <a:prstGeom prst="rect">
            <a:avLst/>
          </a:prstGeom>
          <a:solidFill>
            <a:srgbClr val="0093D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-573507" y="5236303"/>
            <a:ext cx="10323131" cy="131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600" dirty="0" smtClean="0">
                <a:solidFill>
                  <a:schemeClr val="bg1"/>
                </a:solidFill>
                <a:latin typeface="Arial"/>
                <a:cs typeface="Arial"/>
              </a:rPr>
              <a:t>INNOVATE &amp; ADOPT</a:t>
            </a:r>
            <a:endParaRPr lang="en-US" sz="5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9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TOPICS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4846" y="1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1336431" y="1209425"/>
            <a:ext cx="7807569" cy="363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GROWING MORE WITH LESS</a:t>
            </a:r>
          </a:p>
          <a:p>
            <a:pPr marL="457200" lvl="1" indent="0"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= Sustainable Intensification</a:t>
            </a:r>
          </a:p>
          <a:p>
            <a:pPr marL="457200" lvl="1" indent="0"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900"/>
              </a:spcBef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WEATHERPROOFING AGRICULTURE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= Climate Resilient Systems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INCREASING ADOPTION THROUGH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INNOVATION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= Knowledge sharing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= Faster implementation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36432" y="2600564"/>
            <a:ext cx="632264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6432" y="4087434"/>
            <a:ext cx="632264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4846" y="0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325878_150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38" y="0"/>
            <a:ext cx="3383280" cy="6858000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WHAT’S NEW?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4846" y="1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260230" y="5644653"/>
            <a:ext cx="729956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 txBox="1">
            <a:spLocks/>
          </p:cNvSpPr>
          <p:nvPr/>
        </p:nvSpPr>
        <p:spPr>
          <a:xfrm>
            <a:off x="1275861" y="1607999"/>
            <a:ext cx="7494954" cy="363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TECHNOLOGY ENHANCES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EXPERIENCE</a:t>
            </a:r>
          </a:p>
          <a:p>
            <a:pPr marL="457200" lvl="1" indent="0">
              <a:buFont typeface="Arial"/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Pre-meeting promotion online</a:t>
            </a:r>
          </a:p>
          <a:p>
            <a:pPr marL="457200" lvl="1" indent="0">
              <a:buFont typeface="Arial"/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Crowdsourcing</a:t>
            </a:r>
          </a:p>
          <a:p>
            <a:pPr marL="457200" lvl="1" indent="0">
              <a:buFont typeface="Arial"/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Instant feedback via “clickers”</a:t>
            </a:r>
          </a:p>
          <a:p>
            <a:pPr marL="457200" lvl="1" indent="0">
              <a:buFont typeface="Arial"/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Meeting app</a:t>
            </a:r>
          </a:p>
          <a:p>
            <a:pPr marL="457200" lvl="1" indent="0">
              <a:buFont typeface="Arial"/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Multi-channel support from media partners</a:t>
            </a:r>
          </a:p>
          <a:p>
            <a:pPr marL="457200" lvl="1" indent="0">
              <a:buFont typeface="Arial"/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Font typeface="Arial"/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4846" y="1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WHAT’S NEW?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1336433" y="1225057"/>
            <a:ext cx="7299569" cy="363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RAPID FIRE 15-MINUTE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PRESENTATION FORMAT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Faster pace</a:t>
            </a:r>
          </a:p>
          <a:p>
            <a:pPr marL="457200" lvl="1" indent="0"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More 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new ideas showcased</a:t>
            </a:r>
          </a:p>
          <a:p>
            <a:pPr marL="457200" lvl="1" indent="0">
              <a:buNone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Focused on delivering value to attendees</a:t>
            </a:r>
          </a:p>
          <a:p>
            <a:pPr marL="457200" lvl="1" indent="0">
              <a:buNone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Poster session “speed dating”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36435" y="4482116"/>
            <a:ext cx="729956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P002895.png"/>
          <p:cNvPicPr>
            <a:picLocks noChangeAspect="1"/>
          </p:cNvPicPr>
          <p:nvPr/>
        </p:nvPicPr>
        <p:blipFill>
          <a:blip r:embed="rId2" cstate="print">
            <a:alphaModFix amt="47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11" y="3481272"/>
            <a:ext cx="2258643" cy="3121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4846" y="0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260230" y="234460"/>
            <a:ext cx="5199185" cy="60569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WHAT’S NEW?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1336433" y="1225057"/>
            <a:ext cx="7299569" cy="363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ENGAGING GROWERS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Comprehensive communications outreach via media partners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Field-ready 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conservation practices</a:t>
            </a: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Expanded 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networking opportunities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Quality time with peers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Lunch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&amp;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learn table discussions with experts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250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36435" y="5342785"/>
            <a:ext cx="729956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1211385" cy="71315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4846" y="0"/>
            <a:ext cx="146539" cy="713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276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WHO WILL ATTEND?</vt:lpstr>
      <vt:lpstr>PowerPoint Presentation</vt:lpstr>
      <vt:lpstr>PowerPoint Presentation</vt:lpstr>
      <vt:lpstr>PowerPoint Presentation</vt:lpstr>
      <vt:lpstr>TOPICS</vt:lpstr>
      <vt:lpstr>WHAT’S NEW?</vt:lpstr>
      <vt:lpstr>WHAT’S NEW?</vt:lpstr>
      <vt:lpstr>WHAT’S NEW?</vt:lpstr>
      <vt:lpstr>WHAT’S NEW?</vt:lpstr>
      <vt:lpstr>SPONSORSHIP LEVEL STRUCTURE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Foster</dc:creator>
  <cp:lastModifiedBy>Jeff Whetstine</cp:lastModifiedBy>
  <cp:revision>26</cp:revision>
  <dcterms:created xsi:type="dcterms:W3CDTF">2013-04-03T19:33:39Z</dcterms:created>
  <dcterms:modified xsi:type="dcterms:W3CDTF">2013-04-05T20:14:15Z</dcterms:modified>
</cp:coreProperties>
</file>